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3" r:id="rId3"/>
    <p:sldId id="264" r:id="rId4"/>
    <p:sldId id="26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47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421" autoAdjust="0"/>
    <p:restoredTop sz="94660"/>
  </p:normalViewPr>
  <p:slideViewPr>
    <p:cSldViewPr snapToGrid="0">
      <p:cViewPr varScale="1">
        <p:scale>
          <a:sx n="48" d="100"/>
          <a:sy n="48" d="100"/>
        </p:scale>
        <p:origin x="53" y="101"/>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B5216-C7FE-4C59-85FE-BA60B7564F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B5284E-EFB3-478F-B71F-A7199E4013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568207-EBA8-4060-B602-24B0868BD1C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B01BF738-505E-4DEA-BCCE-B21DB6B1A4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CAAD4E-1AC5-4363-8BBA-CD1F0A8F810A}"/>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906067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33C13-888C-4454-BF5F-BB9570D404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55500C-3DE6-436F-AF18-5ED6AFA48C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7AA218-8974-4144-9C2A-2CA4544D7FA4}"/>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C1BD8F14-6987-46DF-AC85-B7889307E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02A082-3786-4CC6-9831-D2801A865780}"/>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134188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F6BDA2-5294-4255-960E-E2036C5ED4A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80BC0F-6DCA-49E7-81BC-38EAD2ABD13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7E9C3-761A-45A1-A6E1-87F470AC02D5}"/>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DAD30228-1195-4A69-9D2B-263807A28D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A33718-C8C7-43C9-A58F-C52C5C0CB656}"/>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106451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0D9A4-94D9-4B00-94F3-AC77281642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01E85C-34F5-4FBD-9EB8-1C6B3928AF3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B0D960-62CC-4C2A-B47B-A80650A27E9A}"/>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BD26C53D-35B3-4B37-814F-ADEE399F65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E48045-755C-45C1-97AB-D648066416DC}"/>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923260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F236A-51FD-4A4A-8218-EEF78190AD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AF6908-27AA-49A4-9FD3-C5DC7341CD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0309B8A-CF1E-425D-8D3E-EE5F42F4FE1E}"/>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1CF7859B-92FF-494B-BA79-93E61CDA44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05B84-C294-4BCD-8BEA-58E9F2FE13DC}"/>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737698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F4D7A-79A7-4871-808A-3D0E92CA2F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86747A-E9D8-4233-989E-A8D7010697F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ACFEA91-182C-41BC-B702-F08346BB122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AC33F2-7FA1-4550-A12A-F0D9681290D6}"/>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7E84E2D9-4847-41F0-A778-5AFAFE7137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96E7A2-3FB6-4B58-AD6B-A32024A098D9}"/>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695660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00DD2-CB35-4E6C-84F3-312B7B5C99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091562-052F-4467-94F1-2B3E5000B5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D3C848B-B6C7-4C1A-8D58-7DE598BB816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346710-6AC5-4F11-A3BE-F3C601F1F9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26B38E2-9FF9-4D4F-B2C9-84415D1BEB5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7AF76B-8BB7-4B83-94EB-EFFEBD5C1F8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8" name="Footer Placeholder 7">
            <a:extLst>
              <a:ext uri="{FF2B5EF4-FFF2-40B4-BE49-F238E27FC236}">
                <a16:creationId xmlns:a16="http://schemas.microsoft.com/office/drawing/2014/main" id="{6ED5E97F-E9A0-4CD1-A738-BFA5B1CD3C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61D59B-F34C-43BE-8B8E-9D027895816E}"/>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611774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B1989-37F8-4792-BDC9-D40F5E60C2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E49F27-C21A-45DE-A6A9-A2C2704734D1}"/>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4" name="Footer Placeholder 3">
            <a:extLst>
              <a:ext uri="{FF2B5EF4-FFF2-40B4-BE49-F238E27FC236}">
                <a16:creationId xmlns:a16="http://schemas.microsoft.com/office/drawing/2014/main" id="{A8754B79-33D1-43CD-BD2D-37C01AC229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27A599-64E6-4FCC-BDFB-78CBC5AB7E17}"/>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735718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99554-3949-488C-B89F-4247A83E0EC8}"/>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3" name="Footer Placeholder 2">
            <a:extLst>
              <a:ext uri="{FF2B5EF4-FFF2-40B4-BE49-F238E27FC236}">
                <a16:creationId xmlns:a16="http://schemas.microsoft.com/office/drawing/2014/main" id="{2B6B04D9-E172-4D8B-90EE-9B8FFB2B29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D0BB94-5C59-4A86-829D-53883E2A6372}"/>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549486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6CF39-DCD7-4AEC-A148-139C5B139D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13D7EE-C4F4-40D7-9516-4FB7BF5F8E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27D3E0-EC0B-444A-A7DB-6AA4D30751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FCA291-E798-44D4-9DC3-A91BD4A5105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D0217F1F-CB18-48D0-9885-9B7F1A0A3E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5C756-3FB2-4FC9-8CCC-4821AE74E894}"/>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759659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9644-9F9B-454C-B247-65DD96342F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34F5EC-9683-41C3-A97D-CC4D3B45B8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B25D800-641A-4271-A2DD-6E9E0F98E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6E08BC-757B-4C99-B7B7-64BD634E7E6F}"/>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E8E6E0B7-F12B-4C44-BADA-07CE0199BE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003D65-A3E8-4EFE-925D-7AB5E324B2DA}"/>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781670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F66FFF-679D-49B8-9D3F-FADD052A09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45565C-D49C-4A0B-905A-9A04BEBA86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622071-D9E2-41E5-B93F-F599B43C8B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22B72E00-D523-45C5-B1BE-3BC7CB3077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CB6F1B-43AB-4696-B975-A95250A772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1EB82-0AC3-4C44-9C83-3E7ED0CC5BCE}" type="slidenum">
              <a:rPr lang="en-US" smtClean="0"/>
              <a:t>‹#›</a:t>
            </a:fld>
            <a:endParaRPr lang="en-US"/>
          </a:p>
        </p:txBody>
      </p:sp>
    </p:spTree>
    <p:extLst>
      <p:ext uri="{BB962C8B-B14F-4D97-AF65-F5344CB8AC3E}">
        <p14:creationId xmlns:p14="http://schemas.microsoft.com/office/powerpoint/2010/main" val="1364077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240A-14F1-4FC6-9DAC-F865BB6111EB}"/>
              </a:ext>
            </a:extLst>
          </p:cNvPr>
          <p:cNvSpPr>
            <a:spLocks noGrp="1"/>
          </p:cNvSpPr>
          <p:nvPr>
            <p:ph type="ctrTitle"/>
          </p:nvPr>
        </p:nvSpPr>
        <p:spPr>
          <a:xfrm>
            <a:off x="1635812" y="174593"/>
            <a:ext cx="9971794" cy="1278269"/>
          </a:xfrm>
        </p:spPr>
        <p:txBody>
          <a:bodyPr>
            <a:normAutofit/>
          </a:bodyPr>
          <a:lstStyle/>
          <a:p>
            <a:r>
              <a:rPr lang="en-US" sz="4400" b="1" dirty="0"/>
              <a:t>PPP TASK FORCE ON FRUITS &amp; VEGETABLES</a:t>
            </a:r>
          </a:p>
        </p:txBody>
      </p:sp>
      <p:sp>
        <p:nvSpPr>
          <p:cNvPr id="3" name="Subtitle 2">
            <a:extLst>
              <a:ext uri="{FF2B5EF4-FFF2-40B4-BE49-F238E27FC236}">
                <a16:creationId xmlns:a16="http://schemas.microsoft.com/office/drawing/2014/main" id="{2C7D8713-A373-499E-B4E8-184533A4A5B2}"/>
              </a:ext>
            </a:extLst>
          </p:cNvPr>
          <p:cNvSpPr>
            <a:spLocks noGrp="1"/>
          </p:cNvSpPr>
          <p:nvPr>
            <p:ph type="subTitle" idx="1"/>
          </p:nvPr>
        </p:nvSpPr>
        <p:spPr>
          <a:xfrm>
            <a:off x="1635812" y="1767801"/>
            <a:ext cx="9971794" cy="4655211"/>
          </a:xfrm>
        </p:spPr>
        <p:txBody>
          <a:bodyPr>
            <a:normAutofit fontScale="85000" lnSpcReduction="20000"/>
          </a:bodyPr>
          <a:lstStyle/>
          <a:p>
            <a:pPr marL="457200" indent="-457200" algn="l">
              <a:lnSpc>
                <a:spcPct val="110000"/>
              </a:lnSpc>
              <a:buFont typeface="Arial" panose="020B0604020202020204" pitchFamily="34" charset="0"/>
              <a:buChar char="•"/>
            </a:pPr>
            <a:r>
              <a:rPr lang="en-US" sz="3200" b="1" dirty="0"/>
              <a:t>Co-chairs:</a:t>
            </a:r>
          </a:p>
          <a:p>
            <a:pPr marL="914400" lvl="1" indent="-457200" algn="l">
              <a:lnSpc>
                <a:spcPct val="110000"/>
              </a:lnSpc>
              <a:buFont typeface="Courier New" panose="02070309020205020404" pitchFamily="49" charset="0"/>
              <a:buChar char="o"/>
            </a:pPr>
            <a:r>
              <a:rPr lang="en-US" sz="2800" dirty="0" err="1"/>
              <a:t>Pepsico</a:t>
            </a:r>
            <a:r>
              <a:rPr lang="en-US" sz="2800" dirty="0"/>
              <a:t>, Syngenta, Bungee</a:t>
            </a:r>
          </a:p>
          <a:p>
            <a:pPr marL="914400" lvl="1" indent="-457200" algn="l">
              <a:lnSpc>
                <a:spcPct val="110000"/>
              </a:lnSpc>
              <a:buFont typeface="Courier New" panose="02070309020205020404" pitchFamily="49" charset="0"/>
              <a:buChar char="o"/>
            </a:pPr>
            <a:r>
              <a:rPr lang="en-US" sz="2800" dirty="0"/>
              <a:t>Department of Crop Production</a:t>
            </a:r>
          </a:p>
          <a:p>
            <a:pPr marL="457200" indent="-457200" algn="l">
              <a:lnSpc>
                <a:spcPct val="110000"/>
              </a:lnSpc>
              <a:buFont typeface="Arial" panose="020B0604020202020204" pitchFamily="34" charset="0"/>
              <a:buChar char="•"/>
            </a:pPr>
            <a:r>
              <a:rPr lang="en-US" sz="3200" b="1" dirty="0"/>
              <a:t>Key objective: </a:t>
            </a:r>
            <a:r>
              <a:rPr lang="en-US" sz="3200" dirty="0"/>
              <a:t>to achieve 20-20-20 target: increase in agricultural productivity, increase in farmers’ income and job creation, and decrease in greenhouse gas emissions. </a:t>
            </a:r>
          </a:p>
          <a:p>
            <a:pPr marL="457200" indent="-457200" algn="l">
              <a:lnSpc>
                <a:spcPct val="110000"/>
              </a:lnSpc>
              <a:buFont typeface="Arial" panose="020B0604020202020204" pitchFamily="34" charset="0"/>
              <a:buChar char="•"/>
            </a:pPr>
            <a:r>
              <a:rPr lang="en-US" sz="3200" b="1" dirty="0"/>
              <a:t>Activities:</a:t>
            </a:r>
            <a:r>
              <a:rPr lang="en-US" sz="3200" dirty="0"/>
              <a:t> Link businesses in partnership with government agencies and NGOs to help smallholders adopt good agricultural practices (GAP) in potato cultivation in Lam Dong province (South Vietnam), and in Hai Duong, Bac Giang, Vinh </a:t>
            </a:r>
            <a:r>
              <a:rPr lang="en-US" sz="3200" dirty="0" err="1"/>
              <a:t>Phuc</a:t>
            </a:r>
            <a:r>
              <a:rPr lang="en-US" sz="3200" dirty="0"/>
              <a:t> provinces and Hanoi (in the North)</a:t>
            </a:r>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74593"/>
            <a:ext cx="989137" cy="1278268"/>
          </a:xfrm>
          <a:prstGeom prst="rect">
            <a:avLst/>
          </a:prstGeom>
        </p:spPr>
      </p:pic>
    </p:spTree>
    <p:extLst>
      <p:ext uri="{BB962C8B-B14F-4D97-AF65-F5344CB8AC3E}">
        <p14:creationId xmlns:p14="http://schemas.microsoft.com/office/powerpoint/2010/main" val="3241479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2094" y="365125"/>
            <a:ext cx="10031706" cy="1325563"/>
          </a:xfrm>
        </p:spPr>
        <p:txBody>
          <a:bodyPr/>
          <a:lstStyle/>
          <a:p>
            <a:pPr>
              <a:lnSpc>
                <a:spcPct val="100000"/>
              </a:lnSpc>
            </a:pPr>
            <a:r>
              <a:rPr lang="en-US" b="1" dirty="0"/>
              <a:t>Key achievements</a:t>
            </a:r>
          </a:p>
        </p:txBody>
      </p:sp>
      <p:sp>
        <p:nvSpPr>
          <p:cNvPr id="3" name="Content Placeholder 2"/>
          <p:cNvSpPr>
            <a:spLocks noGrp="1"/>
          </p:cNvSpPr>
          <p:nvPr>
            <p:ph idx="1"/>
          </p:nvPr>
        </p:nvSpPr>
        <p:spPr>
          <a:xfrm>
            <a:off x="1368688" y="1825625"/>
            <a:ext cx="9985112" cy="4351338"/>
          </a:xfrm>
        </p:spPr>
        <p:txBody>
          <a:bodyPr>
            <a:normAutofit/>
          </a:bodyPr>
          <a:lstStyle/>
          <a:p>
            <a:pPr>
              <a:spcAft>
                <a:spcPts val="1200"/>
              </a:spcAft>
            </a:pPr>
            <a:r>
              <a:rPr lang="en-US" dirty="0"/>
              <a:t>Potato production model by </a:t>
            </a:r>
            <a:r>
              <a:rPr lang="en-US" dirty="0" err="1"/>
              <a:t>Pepsico</a:t>
            </a:r>
            <a:r>
              <a:rPr lang="en-US" dirty="0"/>
              <a:t> Viet Nam:</a:t>
            </a:r>
          </a:p>
          <a:p>
            <a:pPr marL="800100" lvl="1" indent="-342900">
              <a:buFont typeface="Courier New" panose="02070309020205020404" pitchFamily="49" charset="0"/>
              <a:buChar char="o"/>
            </a:pPr>
            <a:r>
              <a:rPr lang="en-US" dirty="0"/>
              <a:t>Productivity increase from 7-8 </a:t>
            </a:r>
            <a:r>
              <a:rPr lang="en-US" dirty="0" err="1"/>
              <a:t>tonnes</a:t>
            </a:r>
            <a:r>
              <a:rPr lang="en-US" dirty="0"/>
              <a:t>/ha (2007) to 22 </a:t>
            </a:r>
            <a:r>
              <a:rPr lang="en-US" dirty="0" err="1"/>
              <a:t>tonnes</a:t>
            </a:r>
            <a:r>
              <a:rPr lang="en-US" dirty="0"/>
              <a:t>/ha (2017);</a:t>
            </a:r>
          </a:p>
          <a:p>
            <a:pPr marL="800100" lvl="1" indent="-342900">
              <a:buFont typeface="Courier New" panose="02070309020205020404" pitchFamily="49" charset="0"/>
              <a:buChar char="o"/>
            </a:pPr>
            <a:r>
              <a:rPr lang="en-US" dirty="0"/>
              <a:t>Recognition of two potato varieties (FL2215 and Fl2007) by PepsiCo by MARD as new potato varieties and popularization in production.</a:t>
            </a:r>
          </a:p>
          <a:p>
            <a:pPr marL="800100" lvl="1" indent="-342900">
              <a:buFont typeface="Courier New" panose="02070309020205020404" pitchFamily="49" charset="0"/>
              <a:buChar char="o"/>
            </a:pPr>
            <a:r>
              <a:rPr lang="en-US" dirty="0"/>
              <a:t>Project area increase from 55ha (2010) to 455ha (2017); Number of households supported reaches 580 households.</a:t>
            </a:r>
          </a:p>
          <a:p>
            <a:pPr marL="800100" lvl="1" indent="-342900">
              <a:buFont typeface="Courier New" panose="02070309020205020404" pitchFamily="49" charset="0"/>
              <a:buChar char="o"/>
            </a:pPr>
            <a:r>
              <a:rPr lang="en-US" dirty="0"/>
              <a:t>Application of the spray irrigation model, saving over 1 million cubic meters of water in 2017.</a:t>
            </a:r>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57121"/>
            <a:ext cx="989137" cy="1278268"/>
          </a:xfrm>
          <a:prstGeom prst="rect">
            <a:avLst/>
          </a:prstGeom>
        </p:spPr>
      </p:pic>
    </p:spTree>
    <p:extLst>
      <p:ext uri="{BB962C8B-B14F-4D97-AF65-F5344CB8AC3E}">
        <p14:creationId xmlns:p14="http://schemas.microsoft.com/office/powerpoint/2010/main" val="4173152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796" y="365125"/>
            <a:ext cx="10055003" cy="1325563"/>
          </a:xfrm>
        </p:spPr>
        <p:txBody>
          <a:bodyPr/>
          <a:lstStyle/>
          <a:p>
            <a:r>
              <a:rPr lang="en-US" b="1" dirty="0"/>
              <a:t>Challenges </a:t>
            </a:r>
          </a:p>
        </p:txBody>
      </p:sp>
      <p:sp>
        <p:nvSpPr>
          <p:cNvPr id="3" name="Content Placeholder 2"/>
          <p:cNvSpPr>
            <a:spLocks noGrp="1"/>
          </p:cNvSpPr>
          <p:nvPr>
            <p:ph idx="1"/>
          </p:nvPr>
        </p:nvSpPr>
        <p:spPr>
          <a:xfrm>
            <a:off x="1298796" y="1825625"/>
            <a:ext cx="10055004" cy="4351338"/>
          </a:xfrm>
        </p:spPr>
        <p:txBody>
          <a:bodyPr>
            <a:normAutofit/>
          </a:bodyPr>
          <a:lstStyle/>
          <a:p>
            <a:r>
              <a:rPr lang="en-US" dirty="0"/>
              <a:t>Limited number of members. The group's activities are still relatively restricted, focusing only on potato and corn, and have not expanded to other commodities. The scale of the pilot potato project is small and has not expanded to other provinces and other companies.</a:t>
            </a:r>
          </a:p>
          <a:p>
            <a:r>
              <a:rPr lang="en-US" dirty="0"/>
              <a:t>Meanwhile, the fruits and vegetables sector has a strong potential for growth with a rapidly growing export value. This poses a challenge for the PPP Task Force to expand its fields of operation and to contribute to the development of Vietnam's horticulture.</a:t>
            </a:r>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57121"/>
            <a:ext cx="989137" cy="1278268"/>
          </a:xfrm>
          <a:prstGeom prst="rect">
            <a:avLst/>
          </a:prstGeom>
        </p:spPr>
      </p:pic>
    </p:spTree>
    <p:extLst>
      <p:ext uri="{BB962C8B-B14F-4D97-AF65-F5344CB8AC3E}">
        <p14:creationId xmlns:p14="http://schemas.microsoft.com/office/powerpoint/2010/main" val="4194219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0335" y="183350"/>
            <a:ext cx="9973465" cy="875430"/>
          </a:xfrm>
        </p:spPr>
        <p:txBody>
          <a:bodyPr/>
          <a:lstStyle/>
          <a:p>
            <a:r>
              <a:rPr lang="en-US" b="1" dirty="0"/>
              <a:t>Recommendations on action plan</a:t>
            </a:r>
          </a:p>
        </p:txBody>
      </p:sp>
      <p:sp>
        <p:nvSpPr>
          <p:cNvPr id="3" name="Content Placeholder 2"/>
          <p:cNvSpPr>
            <a:spLocks noGrp="1"/>
          </p:cNvSpPr>
          <p:nvPr>
            <p:ph idx="1"/>
          </p:nvPr>
        </p:nvSpPr>
        <p:spPr>
          <a:xfrm>
            <a:off x="1151061" y="1058780"/>
            <a:ext cx="10468226" cy="4876799"/>
          </a:xfrm>
        </p:spPr>
        <p:txBody>
          <a:bodyPr>
            <a:noAutofit/>
          </a:bodyPr>
          <a:lstStyle/>
          <a:p>
            <a:r>
              <a:rPr lang="en-US" sz="2000" dirty="0"/>
              <a:t>To encourage more domestic enterprises and investors, especially those involved in fruit production and processing, to prioritize the application of advanced technologies (such as the Central Group, Dong </a:t>
            </a:r>
            <a:r>
              <a:rPr lang="en-US" sz="2000" dirty="0" err="1"/>
              <a:t>Giao</a:t>
            </a:r>
            <a:r>
              <a:rPr lang="en-US" sz="2000" dirty="0"/>
              <a:t>, TH Group, </a:t>
            </a:r>
            <a:r>
              <a:rPr lang="en-US" sz="2000" dirty="0" err="1"/>
              <a:t>Lavifood</a:t>
            </a:r>
            <a:r>
              <a:rPr lang="en-US" sz="2000" dirty="0"/>
              <a:t>, </a:t>
            </a:r>
            <a:r>
              <a:rPr lang="en-US" sz="2000" dirty="0" err="1"/>
              <a:t>FineFruit</a:t>
            </a:r>
            <a:r>
              <a:rPr lang="en-US" sz="2000" dirty="0"/>
              <a:t>, etc.)</a:t>
            </a:r>
          </a:p>
          <a:p>
            <a:r>
              <a:rPr lang="en-US" sz="2000" dirty="0"/>
              <a:t>To select a number of big enterprises, coordinate with MARD and localities in reviewing the fruits and vegetables planning in areas with competitive advantages, proposing infrastructure development </a:t>
            </a:r>
            <a:r>
              <a:rPr lang="en-US" sz="2000" dirty="0" err="1"/>
              <a:t>plannings</a:t>
            </a:r>
            <a:r>
              <a:rPr lang="en-US" sz="2000" dirty="0"/>
              <a:t> for sector linkages of high-tech agricultural production, processing, logistics, cold chain, fruits and vegetables trade.</a:t>
            </a:r>
          </a:p>
          <a:p>
            <a:r>
              <a:rPr lang="en-US" sz="2000" dirty="0"/>
              <a:t>To co-ordinate among group members and solicit comments from enterprises to revise, improve, and disseminate the National Sustainability Curriculum on fruits and vegetables production.</a:t>
            </a:r>
          </a:p>
          <a:p>
            <a:r>
              <a:rPr lang="en-US" sz="2000" dirty="0"/>
              <a:t>To develop public-private partnership projects in regional specialty variety recovery and development of new varieties for vegetables and fruits.</a:t>
            </a:r>
          </a:p>
          <a:p>
            <a:r>
              <a:rPr lang="en-US" sz="2000" dirty="0"/>
              <a:t>To select a number of enterprises associated with cooperatives/producers’ groups to develop value chain linkages in production with processing, cold chain, logistics for strategic products, taking this as the foundation for upscaling to other products and localities.</a:t>
            </a:r>
          </a:p>
          <a:p>
            <a:r>
              <a:rPr lang="en-US" sz="2000" dirty="0"/>
              <a:t>To establish information systems for the horticulture sector with information such as markets, investment environment, investment locations, potential business profiles and incentives in the sector; To establish mechanisms to support linkages among partners in the horticulture sector</a:t>
            </a:r>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57121"/>
            <a:ext cx="989137" cy="1278268"/>
          </a:xfrm>
          <a:prstGeom prst="rect">
            <a:avLst/>
          </a:prstGeom>
        </p:spPr>
      </p:pic>
    </p:spTree>
    <p:extLst>
      <p:ext uri="{BB962C8B-B14F-4D97-AF65-F5344CB8AC3E}">
        <p14:creationId xmlns:p14="http://schemas.microsoft.com/office/powerpoint/2010/main" val="3587805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510</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Courier New</vt:lpstr>
      <vt:lpstr>Office Theme</vt:lpstr>
      <vt:lpstr>PPP TASK FORCE ON FRUITS &amp; VEGETABLES</vt:lpstr>
      <vt:lpstr>Key achievements</vt:lpstr>
      <vt:lpstr>Challenges </vt:lpstr>
      <vt:lpstr>Recommendations on action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 Chi Hieu</dc:creator>
  <cp:lastModifiedBy>giang vu</cp:lastModifiedBy>
  <cp:revision>51</cp:revision>
  <dcterms:created xsi:type="dcterms:W3CDTF">2018-08-08T16:35:16Z</dcterms:created>
  <dcterms:modified xsi:type="dcterms:W3CDTF">2018-08-15T08:35:01Z</dcterms:modified>
</cp:coreProperties>
</file>